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8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2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6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0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1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4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1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3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28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7A6C2-5B00-45D2-918D-972C5A79696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9A4DA-8052-4092-B76F-76997F6B8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2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Units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assumes basic arithmetic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212" y="4272742"/>
            <a:ext cx="2695575" cy="244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Computer users need to measure the capacity of different computer devices, RAM, hard drives, memory sticks, SD cards, etc.</a:t>
            </a:r>
          </a:p>
        </p:txBody>
      </p:sp>
    </p:spTree>
    <p:extLst>
      <p:ext uri="{BB962C8B-B14F-4D97-AF65-F5344CB8AC3E}">
        <p14:creationId xmlns:p14="http://schemas.microsoft.com/office/powerpoint/2010/main" val="25747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Smallest possible unit is a bit (binary digit)</a:t>
            </a:r>
          </a:p>
          <a:p>
            <a:pPr lvl="1"/>
            <a:r>
              <a:rPr lang="en-US" dirty="0" smtClean="0"/>
              <a:t>stores 1 of 2 states </a:t>
            </a:r>
          </a:p>
          <a:p>
            <a:pPr lvl="1"/>
            <a:r>
              <a:rPr lang="en-US" dirty="0" smtClean="0"/>
              <a:t>usually written as 1 or 0</a:t>
            </a:r>
          </a:p>
          <a:p>
            <a:r>
              <a:rPr lang="en-US" dirty="0" smtClean="0"/>
              <a:t>Group 8 bits together into 1 byte</a:t>
            </a:r>
          </a:p>
          <a:p>
            <a:pPr lvl="1"/>
            <a:r>
              <a:rPr lang="en-US" dirty="0" smtClean="0"/>
              <a:t>name spelled like that to avoid confusion with “bit”</a:t>
            </a:r>
          </a:p>
          <a:p>
            <a:pPr lvl="1"/>
            <a:r>
              <a:rPr lang="en-US" dirty="0" smtClean="0"/>
              <a:t>large enough to hold one character</a:t>
            </a:r>
          </a:p>
          <a:p>
            <a:r>
              <a:rPr lang="en-US" dirty="0" smtClean="0"/>
              <a:t>1024 bytes = 1 Kilobyte  (KB)</a:t>
            </a:r>
          </a:p>
          <a:p>
            <a:pPr lvl="1"/>
            <a:r>
              <a:rPr lang="en-US" dirty="0" smtClean="0"/>
              <a:t>roughly equivalent to one typed page of text</a:t>
            </a:r>
          </a:p>
          <a:p>
            <a:pPr lvl="1"/>
            <a:r>
              <a:rPr lang="en-US" dirty="0" smtClean="0"/>
              <a:t>a 3.5” floppy had capacity of 720KB</a:t>
            </a:r>
          </a:p>
          <a:p>
            <a:pPr lvl="1"/>
            <a:r>
              <a:rPr lang="en-US" dirty="0" smtClean="0"/>
              <a:t>why 1024?  1024 = 2</a:t>
            </a:r>
            <a:r>
              <a:rPr lang="en-US" baseline="30000" dirty="0" smtClean="0"/>
              <a:t>10    </a:t>
            </a:r>
            <a:r>
              <a:rPr lang="en-US" dirty="0" smtClean="0"/>
              <a:t> which is a convenient number in binary</a:t>
            </a:r>
            <a:endParaRPr lang="en-US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81260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Units (MB and GB)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kilobytes became too small, the Megabyte was introduced</a:t>
            </a:r>
          </a:p>
          <a:p>
            <a:r>
              <a:rPr lang="en-US" dirty="0" smtClean="0"/>
              <a:t>1 MB = 1024 KB = 2</a:t>
            </a:r>
            <a:r>
              <a:rPr lang="en-US" baseline="30000" dirty="0" smtClean="0"/>
              <a:t>10</a:t>
            </a:r>
            <a:r>
              <a:rPr lang="en-US" dirty="0" smtClean="0"/>
              <a:t> * 2</a:t>
            </a:r>
            <a:r>
              <a:rPr lang="en-US" baseline="30000" dirty="0" smtClean="0"/>
              <a:t>10 </a:t>
            </a:r>
            <a:r>
              <a:rPr lang="en-US" dirty="0" smtClean="0"/>
              <a:t> bytes or approximately a million bytes</a:t>
            </a:r>
          </a:p>
          <a:p>
            <a:pPr lvl="1"/>
            <a:r>
              <a:rPr lang="en-US" dirty="0" smtClean="0"/>
              <a:t>one MB of characters is comparable to 1000 pages, or a good sized book</a:t>
            </a:r>
          </a:p>
          <a:p>
            <a:pPr lvl="1"/>
            <a:r>
              <a:rPr lang="en-US" dirty="0" smtClean="0"/>
              <a:t>a song file might be 3 GB in size</a:t>
            </a:r>
            <a:endParaRPr lang="en-US" dirty="0"/>
          </a:p>
          <a:p>
            <a:r>
              <a:rPr lang="en-US" dirty="0" smtClean="0"/>
              <a:t>Next came Gigabytes (GB)</a:t>
            </a:r>
          </a:p>
          <a:p>
            <a:r>
              <a:rPr lang="en-US" dirty="0" smtClean="0"/>
              <a:t>1 GB = 1024 MB = 2</a:t>
            </a:r>
            <a:r>
              <a:rPr lang="en-US" baseline="30000" dirty="0" smtClean="0"/>
              <a:t>10</a:t>
            </a:r>
            <a:r>
              <a:rPr lang="en-US" dirty="0" smtClean="0"/>
              <a:t> * 2</a:t>
            </a:r>
            <a:r>
              <a:rPr lang="en-US" baseline="30000" dirty="0" smtClean="0"/>
              <a:t>10  </a:t>
            </a:r>
            <a:r>
              <a:rPr lang="en-US" dirty="0" smtClean="0"/>
              <a:t> * 2</a:t>
            </a:r>
            <a:r>
              <a:rPr lang="en-US" baseline="30000" dirty="0" smtClean="0"/>
              <a:t>10</a:t>
            </a:r>
            <a:r>
              <a:rPr lang="en-US" dirty="0" smtClean="0"/>
              <a:t> bytes or approximately a billion bytes  (2</a:t>
            </a:r>
            <a:r>
              <a:rPr lang="en-US" baseline="30000" dirty="0" smtClean="0"/>
              <a:t>30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one GB of characters is comparable to 1000 thousand-page books, a good-sized library</a:t>
            </a:r>
          </a:p>
          <a:p>
            <a:pPr lvl="1"/>
            <a:r>
              <a:rPr lang="en-US" dirty="0" smtClean="0"/>
              <a:t>most PCs and laptops these days have RAM capacity of 4 to 8 to 16 GB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3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Units (TB and PB)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 came Terabytes (TB)</a:t>
            </a:r>
          </a:p>
          <a:p>
            <a:r>
              <a:rPr lang="en-US" dirty="0" smtClean="0"/>
              <a:t>1 TB = 1024 GB = 2</a:t>
            </a:r>
            <a:r>
              <a:rPr lang="en-US" baseline="30000" dirty="0" smtClean="0"/>
              <a:t>40</a:t>
            </a:r>
            <a:r>
              <a:rPr lang="en-US" dirty="0" smtClean="0"/>
              <a:t>  bytes or approximately a trillion bytes</a:t>
            </a:r>
          </a:p>
          <a:p>
            <a:pPr lvl="1"/>
            <a:r>
              <a:rPr lang="en-US" dirty="0" smtClean="0"/>
              <a:t>one TB of characters is comparable to a thousand libraries</a:t>
            </a:r>
          </a:p>
          <a:p>
            <a:pPr lvl="1"/>
            <a:r>
              <a:rPr lang="en-US" dirty="0" smtClean="0"/>
              <a:t>you might have a hard drive with 1 or 2 TB capacity</a:t>
            </a:r>
            <a:endParaRPr lang="en-US" dirty="0"/>
          </a:p>
          <a:p>
            <a:r>
              <a:rPr lang="en-US" dirty="0" smtClean="0"/>
              <a:t>Next came Petabytes (PB)</a:t>
            </a:r>
          </a:p>
          <a:p>
            <a:r>
              <a:rPr lang="en-US" dirty="0" smtClean="0"/>
              <a:t>1 PB = 1024 TB = 2</a:t>
            </a:r>
            <a:r>
              <a:rPr lang="en-US" baseline="30000" dirty="0"/>
              <a:t>5</a:t>
            </a:r>
            <a:r>
              <a:rPr lang="en-US" baseline="30000" dirty="0" smtClean="0"/>
              <a:t>0</a:t>
            </a:r>
            <a:r>
              <a:rPr lang="en-US" dirty="0" smtClean="0"/>
              <a:t> bytes or approximately a quadrillion bytes</a:t>
            </a:r>
          </a:p>
          <a:p>
            <a:pPr lvl="1"/>
            <a:r>
              <a:rPr lang="en-US" dirty="0" smtClean="0"/>
              <a:t>one PB of characters is comparable to a million libraries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calculate with these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know a few numbers</a:t>
            </a:r>
          </a:p>
          <a:p>
            <a:r>
              <a:rPr lang="en-US" dirty="0" smtClean="0"/>
              <a:t>512 is half of 1024</a:t>
            </a:r>
          </a:p>
          <a:p>
            <a:r>
              <a:rPr lang="en-US" dirty="0" smtClean="0"/>
              <a:t>256 is one quarter of 1024</a:t>
            </a:r>
          </a:p>
          <a:p>
            <a:r>
              <a:rPr lang="en-US" dirty="0" smtClean="0"/>
              <a:t>128 is one eighth of 1024</a:t>
            </a:r>
          </a:p>
          <a:p>
            <a:r>
              <a:rPr lang="en-US" dirty="0" smtClean="0"/>
              <a:t>If you have these handy, you can compare different quantities and determine if a device will have sufficient capacity for your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3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had 10 picture files which were each 256 MB in size, would they all fit on a memory stick which was 2 GB in capacity?</a:t>
            </a:r>
          </a:p>
          <a:p>
            <a:r>
              <a:rPr lang="en-US" dirty="0" smtClean="0"/>
              <a:t>Instead of trying to calculate with large numbers of bytes, just think: what fraction of 1 GB is 256 MB?   (assuming you know that a GB is larger than a MB)  </a:t>
            </a:r>
          </a:p>
          <a:p>
            <a:r>
              <a:rPr lang="en-US" dirty="0" smtClean="0"/>
              <a:t>remembering the numbers from the previous slide, 256 MB is one quarter of 1 GB, so 10 of the picture files would be 10 * one quarter = 2.5 GB</a:t>
            </a:r>
          </a:p>
          <a:p>
            <a:r>
              <a:rPr lang="en-US" dirty="0" smtClean="0"/>
              <a:t>So the answer is no, the picture files are too large for the memory stick, by half a GB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78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476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Computer Units</vt:lpstr>
      <vt:lpstr>Computer Units</vt:lpstr>
      <vt:lpstr>Units</vt:lpstr>
      <vt:lpstr>More Units (MB and GB)</vt:lpstr>
      <vt:lpstr>More Units (TB and PB)</vt:lpstr>
      <vt:lpstr>How to calculate with these units</vt:lpstr>
      <vt:lpstr>Example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Units</dc:title>
  <dc:creator>Debby</dc:creator>
  <cp:lastModifiedBy>Debby</cp:lastModifiedBy>
  <cp:revision>12</cp:revision>
  <dcterms:created xsi:type="dcterms:W3CDTF">2014-06-03T19:24:31Z</dcterms:created>
  <dcterms:modified xsi:type="dcterms:W3CDTF">2014-06-03T20:22:20Z</dcterms:modified>
</cp:coreProperties>
</file>